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27"/>
  </p:notesMasterIdLst>
  <p:sldIdLst>
    <p:sldId id="263" r:id="rId2"/>
    <p:sldId id="310" r:id="rId3"/>
    <p:sldId id="415" r:id="rId4"/>
    <p:sldId id="416" r:id="rId5"/>
    <p:sldId id="414" r:id="rId6"/>
    <p:sldId id="417" r:id="rId7"/>
    <p:sldId id="374" r:id="rId8"/>
    <p:sldId id="382" r:id="rId9"/>
    <p:sldId id="418" r:id="rId10"/>
    <p:sldId id="419" r:id="rId11"/>
    <p:sldId id="422" r:id="rId12"/>
    <p:sldId id="423" r:id="rId13"/>
    <p:sldId id="427" r:id="rId14"/>
    <p:sldId id="429" r:id="rId15"/>
    <p:sldId id="430" r:id="rId16"/>
    <p:sldId id="431" r:id="rId17"/>
    <p:sldId id="432" r:id="rId18"/>
    <p:sldId id="424" r:id="rId19"/>
    <p:sldId id="425" r:id="rId20"/>
    <p:sldId id="433" r:id="rId21"/>
    <p:sldId id="434" r:id="rId22"/>
    <p:sldId id="435" r:id="rId23"/>
    <p:sldId id="436" r:id="rId24"/>
    <p:sldId id="438" r:id="rId25"/>
    <p:sldId id="437" r:id="rId26"/>
  </p:sldIdLst>
  <p:sldSz cx="9144000" cy="6858000" type="screen4x3"/>
  <p:notesSz cx="6805613" cy="99441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CC"/>
    <a:srgbClr val="BC4744"/>
    <a:srgbClr val="CC99FF"/>
    <a:srgbClr val="914A48"/>
    <a:srgbClr val="FFCC99"/>
    <a:srgbClr val="884712"/>
    <a:srgbClr val="C05350"/>
    <a:srgbClr val="E8C0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83" autoAdjust="0"/>
    <p:restoredTop sz="83948" autoAdjust="0"/>
  </p:normalViewPr>
  <p:slideViewPr>
    <p:cSldViewPr>
      <p:cViewPr varScale="1">
        <p:scale>
          <a:sx n="116" d="100"/>
          <a:sy n="116" d="100"/>
        </p:scale>
        <p:origin x="169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9594DF-E01C-4877-B191-BCE94A3E5201}" type="doc">
      <dgm:prSet loTypeId="urn:microsoft.com/office/officeart/2005/8/layout/pyramid2" loCatId="list" qsTypeId="urn:microsoft.com/office/officeart/2005/8/quickstyle/3d4" qsCatId="3D" csTypeId="urn:microsoft.com/office/officeart/2005/8/colors/accent6_5" csCatId="accent6" phldr="1"/>
      <dgm:spPr/>
      <dgm:t>
        <a:bodyPr/>
        <a:lstStyle/>
        <a:p>
          <a:endParaRPr lang="ru-RU"/>
        </a:p>
      </dgm:t>
    </dgm:pt>
    <dgm:pt modelId="{983C8E4C-91DD-41BB-99AD-4B128C136061}">
      <dgm:prSet custT="1"/>
      <dgm:spPr>
        <a:solidFill>
          <a:srgbClr val="CC99FF">
            <a:alpha val="89804"/>
          </a:srgbClr>
        </a:solidFill>
        <a:ln w="76200">
          <a:solidFill>
            <a:schemeClr val="accent6">
              <a:lumMod val="75000"/>
            </a:schemeClr>
          </a:solidFill>
        </a:ln>
      </dgm:spPr>
      <dgm:t>
        <a:bodyPr/>
        <a:lstStyle/>
        <a:p>
          <a:pPr algn="ctr">
            <a:lnSpc>
              <a:spcPct val="100000"/>
            </a:lnSpc>
          </a:pPr>
          <a:r>
            <a:rPr lang="ru-RU" sz="18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rPr>
            <a:t>расходованию средства гранта в соответствии с перечнем затрат, установленных пунктом 3.2 </a:t>
          </a:r>
          <a:r>
            <a:rPr lang="ru-RU" sz="18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rPr>
            <a:t>Порядка</a:t>
          </a:r>
          <a:endParaRPr lang="ru-RU" sz="1800" b="1" dirty="0">
            <a:solidFill>
              <a:srgbClr val="0000CC"/>
            </a:solidFill>
            <a:latin typeface="Times New Roman" pitchFamily="18" charset="0"/>
            <a:cs typeface="Times New Roman" pitchFamily="18" charset="0"/>
          </a:endParaRPr>
        </a:p>
      </dgm:t>
    </dgm:pt>
    <dgm:pt modelId="{0C3396C0-5F7F-4340-85E4-0E0DF7FA7468}" type="parTrans" cxnId="{3969CF56-37BA-41D0-B25B-1DFCF9DD3F52}">
      <dgm:prSet/>
      <dgm:spPr/>
      <dgm:t>
        <a:bodyPr/>
        <a:lstStyle/>
        <a:p>
          <a:endParaRPr lang="ru-RU"/>
        </a:p>
      </dgm:t>
    </dgm:pt>
    <dgm:pt modelId="{A2DE4045-133F-4822-B130-72EDCE663AAD}" type="sibTrans" cxnId="{3969CF56-37BA-41D0-B25B-1DFCF9DD3F52}">
      <dgm:prSet/>
      <dgm:spPr/>
      <dgm:t>
        <a:bodyPr/>
        <a:lstStyle/>
        <a:p>
          <a:endParaRPr lang="ru-RU"/>
        </a:p>
      </dgm:t>
    </dgm:pt>
    <dgm:pt modelId="{CAA26A51-475E-4F38-A74B-5A8DDB776B91}">
      <dgm:prSet phldrT="[Текст]" custT="1"/>
      <dgm:spPr>
        <a:ln w="19050">
          <a:solidFill>
            <a:srgbClr val="996633">
              <a:alpha val="90000"/>
            </a:srgbClr>
          </a:solidFill>
        </a:ln>
      </dgm:spPr>
      <dgm:t>
        <a:bodyPr/>
        <a:lstStyle/>
        <a:p>
          <a:pPr algn="l">
            <a:lnSpc>
              <a:spcPts val="1600"/>
            </a:lnSpc>
            <a:spcAft>
              <a:spcPts val="0"/>
            </a:spcAft>
          </a:pPr>
          <a:endParaRPr lang="ru-RU" sz="1500" dirty="0"/>
        </a:p>
      </dgm:t>
    </dgm:pt>
    <dgm:pt modelId="{751D304F-C465-4504-B9A1-F785320BC1A3}" type="sibTrans" cxnId="{A70F3999-D6A5-47D3-AA62-9907D0AC27A2}">
      <dgm:prSet/>
      <dgm:spPr/>
      <dgm:t>
        <a:bodyPr/>
        <a:lstStyle/>
        <a:p>
          <a:endParaRPr lang="ru-RU"/>
        </a:p>
      </dgm:t>
    </dgm:pt>
    <dgm:pt modelId="{9024ADC4-8988-4566-9FAF-9631F7CC4C44}" type="parTrans" cxnId="{A70F3999-D6A5-47D3-AA62-9907D0AC27A2}">
      <dgm:prSet/>
      <dgm:spPr/>
      <dgm:t>
        <a:bodyPr/>
        <a:lstStyle/>
        <a:p>
          <a:endParaRPr lang="ru-RU"/>
        </a:p>
      </dgm:t>
    </dgm:pt>
    <dgm:pt modelId="{300C338F-2793-4736-BB76-46CEECE4A794}" type="pres">
      <dgm:prSet presAssocID="{2F9594DF-E01C-4877-B191-BCE94A3E5201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2F81371A-9FB5-436C-AAF2-F0EF40A491B1}" type="pres">
      <dgm:prSet presAssocID="{2F9594DF-E01C-4877-B191-BCE94A3E5201}" presName="pyramid" presStyleLbl="node1" presStyleIdx="0" presStyleCnt="1" custScaleX="108817" custLinFactNeighborX="33176" custLinFactNeighborY="13043"/>
      <dgm:spPr>
        <a:solidFill>
          <a:schemeClr val="bg1"/>
        </a:solidFill>
      </dgm:spPr>
      <dgm:t>
        <a:bodyPr/>
        <a:lstStyle/>
        <a:p>
          <a:endParaRPr lang="ru-RU"/>
        </a:p>
      </dgm:t>
    </dgm:pt>
    <dgm:pt modelId="{555BC48F-1C1E-44F0-AF0B-F2F29D706412}" type="pres">
      <dgm:prSet presAssocID="{2F9594DF-E01C-4877-B191-BCE94A3E5201}" presName="theList" presStyleCnt="0"/>
      <dgm:spPr/>
      <dgm:t>
        <a:bodyPr/>
        <a:lstStyle/>
        <a:p>
          <a:endParaRPr lang="ru-RU"/>
        </a:p>
      </dgm:t>
    </dgm:pt>
    <dgm:pt modelId="{043C854A-B05F-44BE-870A-0F0DF13DB2F3}" type="pres">
      <dgm:prSet presAssocID="{CAA26A51-475E-4F38-A74B-5A8DDB776B91}" presName="aNode" presStyleLbl="fgAcc1" presStyleIdx="0" presStyleCnt="2" custScaleX="130509" custScaleY="49215" custLinFactNeighborX="1605" custLinFactNeighborY="352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6B4D47-CDAC-4498-9238-911110DED1D6}" type="pres">
      <dgm:prSet presAssocID="{CAA26A51-475E-4F38-A74B-5A8DDB776B91}" presName="aSpace" presStyleCnt="0"/>
      <dgm:spPr/>
      <dgm:t>
        <a:bodyPr/>
        <a:lstStyle/>
        <a:p>
          <a:endParaRPr lang="ru-RU"/>
        </a:p>
      </dgm:t>
    </dgm:pt>
    <dgm:pt modelId="{4966B240-5D28-4D9D-95BB-62DA7992D972}" type="pres">
      <dgm:prSet presAssocID="{983C8E4C-91DD-41BB-99AD-4B128C136061}" presName="aNode" presStyleLbl="fgAcc1" presStyleIdx="1" presStyleCnt="2" custScaleX="253846" custScaleY="160764" custLinFactY="9362" custLinFactNeighborX="-2978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01AC8C-EA8F-4E3A-8AA6-10AE73541013}" type="pres">
      <dgm:prSet presAssocID="{983C8E4C-91DD-41BB-99AD-4B128C136061}" presName="aSpace" presStyleCnt="0"/>
      <dgm:spPr/>
    </dgm:pt>
  </dgm:ptLst>
  <dgm:cxnLst>
    <dgm:cxn modelId="{3969CF56-37BA-41D0-B25B-1DFCF9DD3F52}" srcId="{2F9594DF-E01C-4877-B191-BCE94A3E5201}" destId="{983C8E4C-91DD-41BB-99AD-4B128C136061}" srcOrd="1" destOrd="0" parTransId="{0C3396C0-5F7F-4340-85E4-0E0DF7FA7468}" sibTransId="{A2DE4045-133F-4822-B130-72EDCE663AAD}"/>
    <dgm:cxn modelId="{9951C9BE-BA41-4B8D-9C1B-53913DF8447E}" type="presOf" srcId="{CAA26A51-475E-4F38-A74B-5A8DDB776B91}" destId="{043C854A-B05F-44BE-870A-0F0DF13DB2F3}" srcOrd="0" destOrd="0" presId="urn:microsoft.com/office/officeart/2005/8/layout/pyramid2"/>
    <dgm:cxn modelId="{E7F40E76-2991-47BE-852C-1752BE1858FC}" type="presOf" srcId="{983C8E4C-91DD-41BB-99AD-4B128C136061}" destId="{4966B240-5D28-4D9D-95BB-62DA7992D972}" srcOrd="0" destOrd="0" presId="urn:microsoft.com/office/officeart/2005/8/layout/pyramid2"/>
    <dgm:cxn modelId="{65C4F210-A454-4978-84FE-225CD8FB58FC}" type="presOf" srcId="{2F9594DF-E01C-4877-B191-BCE94A3E5201}" destId="{300C338F-2793-4736-BB76-46CEECE4A794}" srcOrd="0" destOrd="0" presId="urn:microsoft.com/office/officeart/2005/8/layout/pyramid2"/>
    <dgm:cxn modelId="{A70F3999-D6A5-47D3-AA62-9907D0AC27A2}" srcId="{2F9594DF-E01C-4877-B191-BCE94A3E5201}" destId="{CAA26A51-475E-4F38-A74B-5A8DDB776B91}" srcOrd="0" destOrd="0" parTransId="{9024ADC4-8988-4566-9FAF-9631F7CC4C44}" sibTransId="{751D304F-C465-4504-B9A1-F785320BC1A3}"/>
    <dgm:cxn modelId="{CC3800A1-4695-49D7-9085-7CC269DCEE2C}" type="presParOf" srcId="{300C338F-2793-4736-BB76-46CEECE4A794}" destId="{2F81371A-9FB5-436C-AAF2-F0EF40A491B1}" srcOrd="0" destOrd="0" presId="urn:microsoft.com/office/officeart/2005/8/layout/pyramid2"/>
    <dgm:cxn modelId="{6628145F-FEAD-4503-AB76-FCAE663E3C5A}" type="presParOf" srcId="{300C338F-2793-4736-BB76-46CEECE4A794}" destId="{555BC48F-1C1E-44F0-AF0B-F2F29D706412}" srcOrd="1" destOrd="0" presId="urn:microsoft.com/office/officeart/2005/8/layout/pyramid2"/>
    <dgm:cxn modelId="{C6D886C8-D8FA-41FA-821A-06FF03906DED}" type="presParOf" srcId="{555BC48F-1C1E-44F0-AF0B-F2F29D706412}" destId="{043C854A-B05F-44BE-870A-0F0DF13DB2F3}" srcOrd="0" destOrd="0" presId="urn:microsoft.com/office/officeart/2005/8/layout/pyramid2"/>
    <dgm:cxn modelId="{5F3631AB-96A5-4D54-A98F-9E8212613D69}" type="presParOf" srcId="{555BC48F-1C1E-44F0-AF0B-F2F29D706412}" destId="{616B4D47-CDAC-4498-9238-911110DED1D6}" srcOrd="1" destOrd="0" presId="urn:microsoft.com/office/officeart/2005/8/layout/pyramid2"/>
    <dgm:cxn modelId="{FA84B3BB-29CE-4641-9ED7-24542FEAD428}" type="presParOf" srcId="{555BC48F-1C1E-44F0-AF0B-F2F29D706412}" destId="{4966B240-5D28-4D9D-95BB-62DA7992D972}" srcOrd="2" destOrd="0" presId="urn:microsoft.com/office/officeart/2005/8/layout/pyramid2"/>
    <dgm:cxn modelId="{64657ECD-E027-4946-8FD2-721D15A45A87}" type="presParOf" srcId="{555BC48F-1C1E-44F0-AF0B-F2F29D706412}" destId="{F401AC8C-EA8F-4E3A-8AA6-10AE73541013}" srcOrd="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81371A-9FB5-436C-AAF2-F0EF40A491B1}">
      <dsp:nvSpPr>
        <dsp:cNvPr id="0" name=""/>
        <dsp:cNvSpPr/>
      </dsp:nvSpPr>
      <dsp:spPr>
        <a:xfrm>
          <a:off x="209062" y="0"/>
          <a:ext cx="3679369" cy="3744392"/>
        </a:xfrm>
        <a:prstGeom prst="triangle">
          <a:avLst/>
        </a:prstGeom>
        <a:solidFill>
          <a:schemeClr val="bg1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3C854A-B05F-44BE-870A-0F0DF13DB2F3}">
      <dsp:nvSpPr>
        <dsp:cNvPr id="0" name=""/>
        <dsp:cNvSpPr/>
      </dsp:nvSpPr>
      <dsp:spPr>
        <a:xfrm>
          <a:off x="1020092" y="431599"/>
          <a:ext cx="2868339" cy="62698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996633">
              <a:alpha val="90000"/>
            </a:srgb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ts val="1600"/>
            </a:lnSpc>
            <a:spcBef>
              <a:spcPct val="0"/>
            </a:spcBef>
            <a:spcAft>
              <a:spcPts val="0"/>
            </a:spcAft>
          </a:pPr>
          <a:endParaRPr lang="ru-RU" sz="1500" kern="1200" dirty="0"/>
        </a:p>
      </dsp:txBody>
      <dsp:txXfrm>
        <a:off x="1050699" y="462206"/>
        <a:ext cx="2807125" cy="565770"/>
      </dsp:txXfrm>
    </dsp:sp>
    <dsp:sp modelId="{4966B240-5D28-4D9D-95BB-62DA7992D972}">
      <dsp:nvSpPr>
        <dsp:cNvPr id="0" name=""/>
        <dsp:cNvSpPr/>
      </dsp:nvSpPr>
      <dsp:spPr>
        <a:xfrm>
          <a:off x="41014" y="1440160"/>
          <a:ext cx="3888432" cy="2048086"/>
        </a:xfrm>
        <a:prstGeom prst="roundRect">
          <a:avLst/>
        </a:prstGeom>
        <a:solidFill>
          <a:srgbClr val="CC99FF">
            <a:alpha val="89804"/>
          </a:srgbClr>
        </a:solidFill>
        <a:ln w="76200" cap="flat" cmpd="sng" algn="ctr">
          <a:solidFill>
            <a:schemeClr val="accent6">
              <a:lumMod val="7500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rPr>
            <a:t>расходованию средства гранта в соответствии с перечнем затрат, установленных пунктом 3.2 </a:t>
          </a:r>
          <a:r>
            <a:rPr lang="ru-RU" sz="1800" b="1" kern="12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rPr>
            <a:t>Порядка</a:t>
          </a:r>
          <a:endParaRPr lang="ru-RU" sz="1800" b="1" kern="1200" dirty="0">
            <a:solidFill>
              <a:srgbClr val="0000CC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40993" y="1540139"/>
        <a:ext cx="3688474" cy="18481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833" tIns="45917" rIns="91833" bIns="4591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833" tIns="45917" rIns="91833" bIns="4591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47F7774-FEAB-48D5-AB1E-9F1752DD1009}" type="datetimeFigureOut">
              <a:rPr lang="ru-RU"/>
              <a:pPr>
                <a:defRPr/>
              </a:pPr>
              <a:t>28.02.2022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33" tIns="45917" rIns="91833" bIns="45917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038" y="4722813"/>
            <a:ext cx="5443537" cy="4475162"/>
          </a:xfrm>
          <a:prstGeom prst="rect">
            <a:avLst/>
          </a:prstGeom>
        </p:spPr>
        <p:txBody>
          <a:bodyPr vert="horz" lIns="91833" tIns="45917" rIns="91833" bIns="45917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6888"/>
          </a:xfrm>
          <a:prstGeom prst="rect">
            <a:avLst/>
          </a:prstGeom>
        </p:spPr>
        <p:txBody>
          <a:bodyPr vert="horz" lIns="91833" tIns="45917" rIns="91833" bIns="4591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6888"/>
          </a:xfrm>
          <a:prstGeom prst="rect">
            <a:avLst/>
          </a:prstGeom>
        </p:spPr>
        <p:txBody>
          <a:bodyPr vert="horz" wrap="square" lIns="91833" tIns="45917" rIns="91833" bIns="4591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09F16397-FA5C-4274-8AA0-DD1425F64B8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52314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2338" y="749300"/>
            <a:ext cx="4964112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Rectangle 3"/>
          <p:cNvSpPr>
            <a:spLocks noGrp="1"/>
          </p:cNvSpPr>
          <p:nvPr>
            <p:ph type="body" idx="1"/>
          </p:nvPr>
        </p:nvSpPr>
        <p:spPr bwMode="auto">
          <a:xfrm>
            <a:off x="677863" y="4722813"/>
            <a:ext cx="5449887" cy="447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785" tIns="46394" rIns="92785" bIns="46394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7200018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005213D-E86C-412E-A34A-26966C2A88ED}" type="slidenum">
              <a:rPr lang="ru-RU" altLang="ru-RU"/>
              <a:pPr eaLnBrk="1" hangingPunct="1"/>
              <a:t>15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729117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F71A742-E58A-4055-9274-A3ABC78D2B09}" type="slidenum">
              <a:rPr lang="ru-RU" altLang="ru-RU"/>
              <a:pPr eaLnBrk="1" hangingPunct="1"/>
              <a:t>16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831986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B7545E1-899B-4D12-B598-3FCAB584D1FB}" type="slidenum">
              <a:rPr lang="ru-RU" altLang="ru-RU"/>
              <a:pPr eaLnBrk="1" hangingPunct="1"/>
              <a:t>17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711914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EBF9EB3-AB02-4595-925D-D06B20F2EF8E}" type="slidenum">
              <a:rPr lang="ru-RU" altLang="ru-RU"/>
              <a:pPr eaLnBrk="1" hangingPunct="1"/>
              <a:t>18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158513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5A33FF5-2928-48C3-A9DF-86AD621E14AF}" type="slidenum">
              <a:rPr lang="ru-RU" altLang="ru-RU"/>
              <a:pPr eaLnBrk="1" hangingPunct="1"/>
              <a:t>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437925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7D01713-3604-4119-A380-9EF621AEA628}" type="slidenum">
              <a:rPr lang="ru-RU" altLang="ru-RU"/>
              <a:pPr eaLnBrk="1" hangingPunct="1"/>
              <a:t>20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07437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F41325F-4D36-4447-8ED9-46E1FBE89136}" type="slidenum">
              <a:rPr lang="ru-RU" altLang="ru-RU"/>
              <a:pPr eaLnBrk="1" hangingPunct="1"/>
              <a:t>21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24349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14D46BF-571B-4B5A-AC6A-2B6A70F4E1FF}" type="slidenum">
              <a:rPr lang="ru-RU" altLang="ru-RU"/>
              <a:pPr eaLnBrk="1" hangingPunct="1"/>
              <a:t>22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625715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33FF7C0-14FE-421E-94D4-126B857D0267}" type="slidenum">
              <a:rPr lang="ru-RU" altLang="ru-RU"/>
              <a:pPr eaLnBrk="1" hangingPunct="1"/>
              <a:t>23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64490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A0E4685-DC9E-4DB5-9C45-7DF379136B5D}" type="slidenum">
              <a:rPr lang="ru-RU" altLang="ru-RU"/>
              <a:pPr eaLnBrk="1" hangingPunct="1"/>
              <a:t>24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2866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indent="430213" algn="just" eaLnBrk="1" hangingPunct="1">
              <a:spcBef>
                <a:spcPct val="0"/>
              </a:spcBef>
            </a:pPr>
            <a:r>
              <a:rPr lang="en-US" altLang="ru-RU" smtClean="0"/>
              <a:t>	</a:t>
            </a:r>
            <a:endParaRPr lang="ru-RU" alt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DD2EF38-3D36-4A08-881C-0A4692E7E9A2}" type="slidenum">
              <a:rPr lang="ru-RU" altLang="ru-RU">
                <a:latin typeface="Calibri" panose="020F0502020204030204" pitchFamily="34" charset="0"/>
              </a:rPr>
              <a:pPr eaLnBrk="1" hangingPunct="1"/>
              <a:t>2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6322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0C3DB5F-C505-4713-A1BE-C03F79B169A5}" type="slidenum">
              <a:rPr lang="ru-RU" altLang="ru-RU"/>
              <a:pPr eaLnBrk="1" hangingPunct="1"/>
              <a:t>25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63725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03D77CA-85DE-4009-8CBC-41FD16FB3196}" type="slidenum">
              <a:rPr lang="ru-RU" altLang="ru-RU"/>
              <a:pPr eaLnBrk="1" hangingPunct="1"/>
              <a:t>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116950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AEE53EC-99A2-46A1-8B08-AFB0EBDA98FB}" type="slidenum">
              <a:rPr lang="ru-RU" altLang="ru-RU"/>
              <a:pPr eaLnBrk="1" hangingPunct="1"/>
              <a:t>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01496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BF7E163-C8A1-46E1-BD7C-3C60C5A60C18}" type="slidenum">
              <a:rPr lang="ru-RU" altLang="ru-RU"/>
              <a:pPr eaLnBrk="1" hangingPunct="1"/>
              <a:t>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8988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BF80E1F-2F5F-442F-900C-F3DB7D3E786E}" type="slidenum">
              <a:rPr lang="ru-RU" altLang="ru-RU"/>
              <a:pPr eaLnBrk="1" hangingPunct="1"/>
              <a:t>11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38424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2E6AF87-2E7D-4256-885A-5B9FBBB75791}" type="slidenum">
              <a:rPr lang="ru-RU" altLang="ru-RU"/>
              <a:pPr eaLnBrk="1" hangingPunct="1"/>
              <a:t>12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847585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89717B2-9EDF-414A-ADC6-02981E177C84}" type="slidenum">
              <a:rPr lang="ru-RU" altLang="ru-RU"/>
              <a:pPr eaLnBrk="1" hangingPunct="1"/>
              <a:t>13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17704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EB0B0A7-F9B8-47C8-B64E-215A768E9535}" type="slidenum">
              <a:rPr lang="ru-RU" altLang="ru-RU"/>
              <a:pPr eaLnBrk="1" hangingPunct="1"/>
              <a:t>14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14872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E1DC0EE-C0F9-48DB-9192-D96825D73569}" type="datetimeFigureOut">
              <a:rPr lang="ru-RU"/>
              <a:pPr>
                <a:defRPr/>
              </a:pPr>
              <a:t>28.02.2022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C89B92-F5A7-40F8-BD6E-716FBFCE174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35596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8274E-C27C-4627-AED6-E69A1CEEEA80}" type="datetimeFigureOut">
              <a:rPr lang="ru-RU"/>
              <a:pPr>
                <a:defRPr/>
              </a:pPr>
              <a:t>28.02.2022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3F7FEA-84B7-4B65-9B9C-87A99FBB9B4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42193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D3DF8-DA98-4247-87F3-29A160B2F39E}" type="datetimeFigureOut">
              <a:rPr lang="ru-RU"/>
              <a:pPr>
                <a:defRPr/>
              </a:pPr>
              <a:t>28.02.2022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5DA777-71BD-4082-83D1-E5A1717D83E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19924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85701-20AB-46BA-B08A-E1E31CAB9361}" type="datetimeFigureOut">
              <a:rPr lang="ru-RU"/>
              <a:pPr>
                <a:defRPr/>
              </a:pPr>
              <a:t>28.02.2022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9381F-145A-44D3-B6FB-2AB3092C7BA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76016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6B4E13E-E005-4B37-BAA4-E7D72C5511FE}" type="datetimeFigureOut">
              <a:rPr lang="ru-RU"/>
              <a:pPr>
                <a:defRPr/>
              </a:pPr>
              <a:t>28.02.2022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FF4707-71B3-42DD-B5B1-9429C0AFF7D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36160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DC3DA-8E1E-47F1-9F9D-EC2726667028}" type="datetimeFigureOut">
              <a:rPr lang="ru-RU"/>
              <a:pPr>
                <a:defRPr/>
              </a:pPr>
              <a:t>28.02.2022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885D9C-3BF0-4505-9E6E-137B3357BB1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65735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CF6C0-812F-45C1-A1CD-2F4820748E23}" type="datetimeFigureOut">
              <a:rPr lang="ru-RU"/>
              <a:pPr>
                <a:defRPr/>
              </a:pPr>
              <a:t>28.02.2022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372747-DAB9-43F4-9C09-F426850954D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7844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75A1D-F9FF-4402-B3F0-B153CDAF19E2}" type="datetimeFigureOut">
              <a:rPr lang="ru-RU"/>
              <a:pPr>
                <a:defRPr/>
              </a:pPr>
              <a:t>28.02.2022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B5030B-0304-45AA-B859-F59B41558F5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3400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94A2AD3-008A-4C82-856D-A390529E61AC}" type="datetimeFigureOut">
              <a:rPr lang="ru-RU"/>
              <a:pPr>
                <a:defRPr/>
              </a:pPr>
              <a:t>28.02.2022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FBDDD6-04DF-4346-A991-25B6356ACD9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50100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16C44-FEC2-4E7B-816E-A11F822DB193}" type="datetimeFigureOut">
              <a:rPr lang="ru-RU"/>
              <a:pPr>
                <a:defRPr/>
              </a:pPr>
              <a:t>28.02.2022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CA4F70-6B24-4033-BBAC-DC000CFDA1C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15234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5C4FACF-C2ED-452F-90B6-108DDC9DEE98}" type="datetimeFigureOut">
              <a:rPr lang="ru-RU"/>
              <a:pPr>
                <a:defRPr/>
              </a:pPr>
              <a:t>28.02.2022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B612B7-531C-444D-9C1E-E949B24CDF0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67113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extLst/>
          </a:lstStyle>
          <a:p>
            <a:pPr>
              <a:defRPr/>
            </a:pPr>
            <a:fld id="{53E386FF-B594-466E-B781-5A8FF5969EF4}" type="datetimeFigureOut">
              <a:rPr lang="ru-RU"/>
              <a:pPr>
                <a:defRPr/>
              </a:pPr>
              <a:t>28.02.2022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AFADA5"/>
                </a:solidFill>
              </a:defRPr>
            </a:lvl1pPr>
          </a:lstStyle>
          <a:p>
            <a:fld id="{D5F2FF24-20C5-49E7-A91A-AC6F3E90D70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5" r:id="rId1"/>
    <p:sldLayoutId id="2147484116" r:id="rId2"/>
    <p:sldLayoutId id="2147484117" r:id="rId3"/>
    <p:sldLayoutId id="2147484118" r:id="rId4"/>
    <p:sldLayoutId id="2147484119" r:id="rId5"/>
    <p:sldLayoutId id="2147484120" r:id="rId6"/>
    <p:sldLayoutId id="2147484121" r:id="rId7"/>
    <p:sldLayoutId id="2147484122" r:id="rId8"/>
    <p:sldLayoutId id="2147484123" r:id="rId9"/>
    <p:sldLayoutId id="2147484124" r:id="rId10"/>
    <p:sldLayoutId id="214748412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6594DA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594DA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594DA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594DA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594DA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6594DA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6594DA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6594DA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6594DA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anose="020B0604030504040204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FF3D39"/>
        </a:buClr>
        <a:buSzPct val="100000"/>
        <a:buFont typeface="Wingdings 2" panose="05020102010507070707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FF3D39"/>
        </a:buClr>
        <a:buSzPct val="112000"/>
        <a:buFont typeface="Verdana" panose="020B0604030504040204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BEFF4B"/>
        </a:buClr>
        <a:buSzPct val="100000"/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DB102C9719841445BAAA629AA17E539EE06555672E935F862F913AA34B3BC8777B5E43A68B26DA616EE0314E8441p0N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Номер слайда 5"/>
          <p:cNvSpPr txBox="1">
            <a:spLocks noGrp="1"/>
          </p:cNvSpPr>
          <p:nvPr/>
        </p:nvSpPr>
        <p:spPr bwMode="auto">
          <a:xfrm>
            <a:off x="8532813" y="6526213"/>
            <a:ext cx="4048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endParaRPr lang="ru-RU" altLang="ru-RU" sz="1200" b="1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3315" name="Text Box 6"/>
          <p:cNvSpPr txBox="1">
            <a:spLocks noChangeArrowheads="1"/>
          </p:cNvSpPr>
          <p:nvPr/>
        </p:nvSpPr>
        <p:spPr bwMode="auto">
          <a:xfrm>
            <a:off x="1763713" y="635000"/>
            <a:ext cx="71739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rgbClr val="7538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СЕЛЬСКОГО ХОЗЯЙСТВА                     И ПРОДОВОЛЬСТВИЯ КИРОВСКОЙ ОБЛАСТИ</a:t>
            </a:r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714375" y="2155825"/>
            <a:ext cx="7786688" cy="37211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901392"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ПОРЯДОК РАСХОДОВАНИЯ  СЕЛЬСКОХОЗЯЙСТВЕННЫМИ ПОТРЕБИТЕЛЬСКИМИ  КООПЕРАТИВАМИ СРЕДСТВ ГРАНТОВ, ПРЕДОСТАВЛЕННЫХ ИЗ ОБЛАСТНОГО БЮДЖЕТА НА РАЗВИТИЕ МАТЕРИАЛЬНО-ТЕХНИЧЕСКОЙ БАЗЫ</a:t>
            </a:r>
          </a:p>
          <a:p>
            <a:pPr algn="ctr" defTabSz="901392">
              <a:defRPr/>
            </a:pPr>
            <a:endParaRPr lang="ru-RU" sz="1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901392">
              <a:defRPr/>
            </a:pPr>
            <a:endParaRPr lang="ru-RU" sz="1400" b="1" dirty="0">
              <a:solidFill>
                <a:schemeClr val="tx2">
                  <a:lumMod val="75000"/>
                </a:schemeClr>
              </a:solidFill>
              <a:latin typeface="Arial" charset="0"/>
            </a:endParaRPr>
          </a:p>
          <a:p>
            <a:pPr algn="ctr" defTabSz="901392">
              <a:defRPr/>
            </a:pPr>
            <a:endParaRPr lang="ru-RU" sz="1400" b="1" dirty="0">
              <a:solidFill>
                <a:schemeClr val="tx2">
                  <a:lumMod val="75000"/>
                </a:schemeClr>
              </a:solidFill>
              <a:latin typeface="Arial" charset="0"/>
            </a:endParaRPr>
          </a:p>
          <a:p>
            <a:pPr algn="ctr" defTabSz="901392"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2022 ГОД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7" name="Picture 17" descr="Kirov_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571500"/>
            <a:ext cx="1428750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BCD1E200-C94D-4686-8349-DBFD20B3B15A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10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  <p:sp>
        <p:nvSpPr>
          <p:cNvPr id="22531" name="Прямоугольник 1"/>
          <p:cNvSpPr>
            <a:spLocks noChangeArrowheads="1"/>
          </p:cNvSpPr>
          <p:nvPr/>
        </p:nvSpPr>
        <p:spPr bwMode="auto">
          <a:xfrm>
            <a:off x="423863" y="404813"/>
            <a:ext cx="82454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42900" eaLnBrk="0" hangingPunct="0">
              <a:tabLst>
                <a:tab pos="8010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8010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8010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8010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8010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010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010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010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010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Направления расходования гранта на развитие материально-технической базы</a:t>
            </a:r>
          </a:p>
          <a:p>
            <a:pPr algn="ctr"/>
            <a:endParaRPr lang="ru-RU" altLang="ru-RU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altLang="ru-RU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 расходов суммы гранта на материально-технической базы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79425" y="1604963"/>
          <a:ext cx="8183563" cy="4940300"/>
        </p:xfrm>
        <a:graphic>
          <a:graphicData uri="http://schemas.openxmlformats.org/drawingml/2006/table">
            <a:tbl>
              <a:tblPr/>
              <a:tblGrid>
                <a:gridCol w="420688"/>
                <a:gridCol w="1223962"/>
                <a:gridCol w="1368425"/>
                <a:gridCol w="1439863"/>
                <a:gridCol w="1152525"/>
                <a:gridCol w="1150937"/>
                <a:gridCol w="576263"/>
                <a:gridCol w="850900"/>
              </a:tblGrid>
              <a:tr h="19845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№ п/п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Виды расходов 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Период осуществления расходов 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Источники финансирования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Цена за единицу,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рублей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Количество единиц 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Сумма, рублей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175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Наименование источника финансирования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517" marR="59517" marT="0" marB="0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Размер финансирования, % 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1339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1.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Холодильное оборудование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Май 2022 года – апрель 2024 года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1000000,0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1000000,00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103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206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средства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менее 40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400000,0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400000,00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588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гранта 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более 60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600000,0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600000,0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785873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2.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более 20% от стоимости проекта*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103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206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средства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менее 20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143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гранта 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более 80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10328">
                <a:tc row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 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103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206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средства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103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заемные средства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103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гранта  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517" marR="5951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755650" y="6237288"/>
            <a:ext cx="8280400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503833" y="1124744"/>
            <a:ext cx="8064896" cy="4248472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ЗАВЕРЕННЫЕ ПОБЕДИТЕЛЕМ КОНКУРСА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КОПИИ ДОКУМЕНТОВ, ПОДТВЕРЖДАЮЩИХ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НАПРАВЛЕНИЕ РАСХОДОВАНИЯ ГРАНТА: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3850" y="6308725"/>
            <a:ext cx="8424863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5" name="Овал 4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8B3FA74E-7FE2-47DF-9D36-A250246A493F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11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684213" y="6361113"/>
            <a:ext cx="8280400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517989" y="332656"/>
            <a:ext cx="8108021" cy="2232248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Приобретение, строительство, капитальный ремонт,</a:t>
            </a:r>
          </a:p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реконструкция или модернизация производственных</a:t>
            </a:r>
          </a:p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объектов по заготовке, хранению,  подработке, переработке, </a:t>
            </a:r>
          </a:p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сортировке, убою, первичной переработке, подготовке к реализации и </a:t>
            </a:r>
          </a:p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реализации сельскохозяйственной продукции,  дикорастущих пищевых </a:t>
            </a:r>
          </a:p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ресурсов и продуктов переработки  указанной продукции  и</a:t>
            </a:r>
          </a:p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дикорастущих пищевых ресурсов (далее – производственный объект)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395536" y="2852936"/>
            <a:ext cx="8353177" cy="2304256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В случае использования средств гранта на приобретение </a:t>
            </a:r>
            <a:r>
              <a:rPr lang="ru-RU" sz="1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производственных объектов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договоры купли-продажи объектов и документы, удостоверяющие </a:t>
            </a:r>
          </a:p>
          <a:p>
            <a:pPr algn="just"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государственную регистрацию права собственности  победителя конкурса </a:t>
            </a:r>
          </a:p>
          <a:p>
            <a:pPr algn="just"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на указанные производственные объекты 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договоры купли-продажи производственных объектов (в случае приобретения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модульного производственного объекта у его производителя)</a:t>
            </a:r>
          </a:p>
        </p:txBody>
      </p:sp>
      <p:sp>
        <p:nvSpPr>
          <p:cNvPr id="5" name="Овал 4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F8521152-77FF-4077-B3D4-8E30E1CE4B8C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12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611188" y="6308725"/>
            <a:ext cx="8424862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467544" y="377776"/>
            <a:ext cx="8208912" cy="1152128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Приобретение, строительство, капитальный ремонт, реконструкция </a:t>
            </a:r>
          </a:p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или модернизация производственных объектов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467544" y="1844824"/>
            <a:ext cx="8281169" cy="3096344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В случае использования средств гранта </a:t>
            </a:r>
            <a:r>
              <a:rPr lang="ru-RU" sz="1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строительство (реконструкцию) </a:t>
            </a:r>
          </a:p>
          <a:p>
            <a:pPr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производственных объектов: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проектная документация, имеющая положительное заключение государственной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экспертизы проектной документации и положительный результат проверки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достоверности определения сметной стоимости работ;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разрешение на строительство (реконструкцию) производственного объекта;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документ, удостоверяющих государственную регистрацию права на производственный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объект недвижимости, подлежащий реконструкции</a:t>
            </a:r>
          </a:p>
        </p:txBody>
      </p:sp>
      <p:sp>
        <p:nvSpPr>
          <p:cNvPr id="5" name="Овал 4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B2CAE58-DE23-498E-9711-284B3A15CE04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13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95288" y="6308725"/>
            <a:ext cx="8353425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539552" y="476672"/>
            <a:ext cx="8108021" cy="1080120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Приобретение, строительство, капитальный ремонт, реконструкция </a:t>
            </a:r>
          </a:p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или модернизация производственных  объектов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395537" y="1700808"/>
            <a:ext cx="8424936" cy="1800200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В случае использования средств гранта </a:t>
            </a:r>
            <a:r>
              <a:rPr lang="ru-RU" sz="1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строительство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производственных объектов, </a:t>
            </a:r>
          </a:p>
          <a:p>
            <a:pPr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не являющихся объектами капитального строительства: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смета, имеющая положительный результат проверки достоверности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определения сметной стоимости работ</a:t>
            </a:r>
          </a:p>
        </p:txBody>
      </p:sp>
      <p:sp>
        <p:nvSpPr>
          <p:cNvPr id="26633" name="Прямоугольник 1"/>
          <p:cNvSpPr>
            <a:spLocks noChangeArrowheads="1"/>
          </p:cNvSpPr>
          <p:nvPr/>
        </p:nvSpPr>
        <p:spPr bwMode="auto">
          <a:xfrm>
            <a:off x="755650" y="3357563"/>
            <a:ext cx="76327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смета, составленная на основании дефектной ведомости, утвержденной застройщиком или техническим заказчиком, имеющая положительный результат проверки достоверности определения сметной стоимости работ;</a:t>
            </a:r>
          </a:p>
          <a:p>
            <a:pPr eaLnBrk="1" hangingPunct="1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документ, удостоверяющий государственную регистрацию права на объект недвижимости, подлежащий капитальному ремонту</a:t>
            </a:r>
            <a:endParaRPr lang="ru-RU" altLang="ru-RU"/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395536" y="3717032"/>
            <a:ext cx="8424937" cy="2448272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В случае использования средств гранта </a:t>
            </a:r>
            <a:r>
              <a:rPr lang="ru-RU" sz="1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капитальный ремонт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производственных </a:t>
            </a:r>
          </a:p>
          <a:p>
            <a:pPr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объектов: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смета, составленная на основании дефектной ведомости, утвержденной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застройщиком или техническим заказчиком, имеющая положительный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результат проверки достоверности определения сметной стоимости работ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документ, удостоверяющий государственную регистрацию права на производственный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объект недвижимости, подлежащий капитальному ремонту </a:t>
            </a:r>
          </a:p>
        </p:txBody>
      </p:sp>
      <p:sp>
        <p:nvSpPr>
          <p:cNvPr id="8" name="Овал 7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ED532E71-C791-4AF5-AEB1-0F33E15EA265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14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95288" y="6308725"/>
            <a:ext cx="8353425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539552" y="476672"/>
            <a:ext cx="8108021" cy="1080120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Приобретение, строительство, капитальный ремонт, реконструкция </a:t>
            </a:r>
          </a:p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или модернизация производственных  объектов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395536" y="1915091"/>
            <a:ext cx="8424936" cy="4176464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В случае использования средств гранта на модернизацию производственных объектов: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смета, имеющая положительный результат проверки достоверности определения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сметной стоимости работ;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- договор на поставку оборудования и техники, входящих в состав сметы;</a:t>
            </a:r>
          </a:p>
          <a:p>
            <a:pPr marL="285750" indent="-285750">
              <a:buFontTx/>
              <a:buChar char="-"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документы, подтверждающие получение единиц оборудования и техники,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входящих в состав сметы;</a:t>
            </a:r>
          </a:p>
          <a:p>
            <a:pPr marL="285750" indent="-285750">
              <a:buFontTx/>
              <a:buChar char="-"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платежные документы, подтверждающие оплату оборудования и техники,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входящих в состав сметы;</a:t>
            </a:r>
          </a:p>
          <a:p>
            <a:pPr marL="285750" indent="-285750">
              <a:buFontTx/>
              <a:buChar char="-"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акт о приеме-передаче оборудования в монтаж по форме № ОС-15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«Акт о приеме-передаче оборудования в монтаж», </a:t>
            </a:r>
          </a:p>
          <a:p>
            <a:pPr marL="285750" indent="-285750">
              <a:buFontTx/>
              <a:buChar char="-"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документ, удостоверяющий государственную регистрацию права на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производственный объект недвижимости, подлежащий модернизации</a:t>
            </a:r>
          </a:p>
        </p:txBody>
      </p:sp>
      <p:sp>
        <p:nvSpPr>
          <p:cNvPr id="27657" name="Прямоугольник 1"/>
          <p:cNvSpPr>
            <a:spLocks noChangeArrowheads="1"/>
          </p:cNvSpPr>
          <p:nvPr/>
        </p:nvSpPr>
        <p:spPr bwMode="auto">
          <a:xfrm>
            <a:off x="755650" y="3357563"/>
            <a:ext cx="7632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15</a:t>
            </a:r>
            <a:endParaRPr lang="ru-RU" sz="1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95288" y="6308725"/>
            <a:ext cx="8353425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539552" y="476672"/>
            <a:ext cx="8108021" cy="1080120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Приобретение, строительство, капитальный ремонт, реконструкция </a:t>
            </a:r>
          </a:p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или модернизация производственных  объектов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423863" y="1889688"/>
            <a:ext cx="8324849" cy="2907464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При проведении работ по строительству (реконструкции), капитальному ремонту</a:t>
            </a:r>
          </a:p>
          <a:p>
            <a:pPr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и модернизации подрядным способом: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договоры подряда на выполнение указанных работ, 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акты о приемке выполненных работ (форма № КС-2),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справки о выполненных работах и произведенных затратах (форма № КС-3), 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графики выполнения строительно-монтажных работ, заверенных заказчиком и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подрядчиком</a:t>
            </a:r>
          </a:p>
        </p:txBody>
      </p:sp>
      <p:sp>
        <p:nvSpPr>
          <p:cNvPr id="28681" name="Прямоугольник 1"/>
          <p:cNvSpPr>
            <a:spLocks noChangeArrowheads="1"/>
          </p:cNvSpPr>
          <p:nvPr/>
        </p:nvSpPr>
        <p:spPr bwMode="auto">
          <a:xfrm>
            <a:off x="755650" y="3357563"/>
            <a:ext cx="7632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5439559B-62E5-4F4C-8523-3B91A6E97346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16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95288" y="6308725"/>
            <a:ext cx="8353425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539552" y="476672"/>
            <a:ext cx="8108021" cy="1080120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Приобретение, строительство, капитальный ремонт, реконструкция </a:t>
            </a:r>
          </a:p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или модернизация производственных  объектов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404003" y="1844824"/>
            <a:ext cx="8344710" cy="2880320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При проведении работ по строительству (реконструкции), капитальному ремонту</a:t>
            </a:r>
          </a:p>
          <a:p>
            <a:pPr>
              <a:defRPr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и модернизации хозяйственным способом: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документы, подтверждающие приобретение строительных материалов,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счета-фактуры (или счета) на оплату приобретенных (приобретаемых) строительных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материалов,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дефектный акт или акт осмотра,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накладные, акты приема-передачи строительных материалов,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акты на списание строительных материалов,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приказ о назначении ответственного лица за строительные работы,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график проведения работ хозяйственным способом</a:t>
            </a:r>
          </a:p>
        </p:txBody>
      </p:sp>
      <p:sp>
        <p:nvSpPr>
          <p:cNvPr id="29705" name="Прямоугольник 1"/>
          <p:cNvSpPr>
            <a:spLocks noChangeArrowheads="1"/>
          </p:cNvSpPr>
          <p:nvPr/>
        </p:nvSpPr>
        <p:spPr bwMode="auto">
          <a:xfrm>
            <a:off x="755650" y="3357563"/>
            <a:ext cx="7632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21705EC7-5BF0-4DA3-A5F9-D6AABF3D852A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17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38150" y="6308725"/>
            <a:ext cx="8310563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438411" y="476672"/>
            <a:ext cx="8382061" cy="2088232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dirty="0"/>
              <a:t>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 и монтаж оборудования и техники для производственных объектов,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 также на приобретение оборудования для лабораторного анализа качества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сельскохозяйственной продукции для оснащения лабораторий производственного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контроля качества и безопасности выпускаемой (производимой и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перерабатываемой) продукции и проведения государственной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ветеринарно-санитарной экспертизы (далее - оборудование и техника).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Перечень указанных оборудования и техники утверждается правовым актом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министерства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439853" y="2863520"/>
            <a:ext cx="8346182" cy="1861624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Перечень оборудования и техники </a:t>
            </a:r>
          </a:p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предусматривает коды  соответствии с Общероссийским классификатором</a:t>
            </a:r>
          </a:p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продукции по видам  экономической деятельности (ОК 034-2014 (КПЕС 2008))</a:t>
            </a:r>
          </a:p>
          <a:p>
            <a:pPr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Например: 28.25.3 Части холодильного и морозильного оборудования и тепловых насосов</a:t>
            </a:r>
          </a:p>
          <a:p>
            <a:pPr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 28.25.30.110 Комплектующие (запасные части) холодильного и морозильного</a:t>
            </a:r>
          </a:p>
          <a:p>
            <a:pPr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оборудования, не имеющие самостоятельных группировок</a:t>
            </a:r>
          </a:p>
          <a:p>
            <a:pPr>
              <a:defRPr/>
            </a:pP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7407CF0E-A966-463A-8C38-A6D210829B75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18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38150" y="6308725"/>
            <a:ext cx="8310563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392464" y="332657"/>
            <a:ext cx="8509833" cy="1728191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 специализированного транспорта, фургонов, прицепов, полуприцепов,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вагонов, контейнеров для транспортировки, обеспечения сохранности при перевозке и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реализации сельскохозяйственной продукции, дикорастущих пищевых ресурсов и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продуктов переработки указанной продукции.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Перечень указанной техники утверждается правовым актом министерства.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474290" y="2348880"/>
            <a:ext cx="8346182" cy="3744416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договоры поставки (купли-продажи), </a:t>
            </a:r>
          </a:p>
          <a:p>
            <a:pPr algn="ctr">
              <a:defRPr/>
            </a:pP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счета-фактуры (или счета) на оплату,</a:t>
            </a:r>
          </a:p>
          <a:p>
            <a:pPr algn="ctr">
              <a:defRPr/>
            </a:pP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акты приема-передачи,</a:t>
            </a:r>
          </a:p>
          <a:p>
            <a:pPr algn="ctr">
              <a:defRPr/>
            </a:pPr>
            <a:r>
              <a:rPr lang="ru-RU" sz="1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копии технических паспортов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сертификатов соответствия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 иных документов,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выданных лицом, система добровольной сертификации которого зарегистрирована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Управлением развития информационного обеспечения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аккредитации Федерального агентства по техническому регулированию и метрологии,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defRPr/>
            </a:pPr>
            <a:r>
              <a:rPr lang="ru-RU" sz="1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или иного документа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выданного производителем или официальным представителем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производителя, содержащего сведения об отнесении каждой из единиц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приобретенной (приобретаемой) техники и (или) оборудования к тому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или иному коду Общероссийского классификатора продукции по видам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экономической деятельности 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hlinkClick r:id="rId3"/>
            </a:endParaRPr>
          </a:p>
        </p:txBody>
      </p:sp>
      <p:sp>
        <p:nvSpPr>
          <p:cNvPr id="5" name="Овал 4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AE365F6-26DF-4DBE-B1E5-040DF2D1B0AC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19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161925" y="1123950"/>
            <a:ext cx="8918575" cy="5416550"/>
          </a:xfrm>
          <a:prstGeom prst="roundRect">
            <a:avLst>
              <a:gd name="adj" fmla="val 2535"/>
            </a:avLst>
          </a:prstGeom>
          <a:solidFill>
            <a:schemeClr val="bg1"/>
          </a:solidFill>
          <a:ln w="15875"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7C3B0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AutoShape 3"/>
          <p:cNvSpPr>
            <a:spLocks noChangeArrowheads="1"/>
          </p:cNvSpPr>
          <p:nvPr/>
        </p:nvSpPr>
        <p:spPr bwMode="auto">
          <a:xfrm>
            <a:off x="161925" y="142875"/>
            <a:ext cx="8918575" cy="981075"/>
          </a:xfrm>
          <a:prstGeom prst="roundRect">
            <a:avLst>
              <a:gd name="adj" fmla="val 16667"/>
            </a:avLst>
          </a:prstGeom>
          <a:solidFill>
            <a:srgbClr val="883C3A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Заключение соглашения о предоставлении гранта 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развитие материально-технической базы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2425" y="1196975"/>
            <a:ext cx="4119563" cy="4875213"/>
          </a:xfrm>
          <a:prstGeom prst="roundRect">
            <a:avLst/>
          </a:prstGeom>
          <a:solidFill>
            <a:srgbClr val="FDDFC7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ПОБЕДИТЕЛИ КОНКУРСА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ОТБОРУ СЕЛЬСКОХОЗЯЙСТВЕННЫХ ПОТРЕБИТЕЛЬСКИХ КООПЕРАТИВОВ ДЛЯ ПРЕДОСТАВЛЕНИЯ ГРАНТОВ ИЗ ОБЛАСТНОГО БЮДЖЕТА НА РАЗВИТИЕ МАТЕРИАЛЬНО-ТЕХНИЧЕСКОЙ БАЗЫ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ТЕЧЕНИЕ 10 РАБОЧИХ ДНЕЙ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ЗАКЛЮЧАЮТ СОГЛАШЕНИЕ О ПРЕДОСТАВЛЕНИИ ГРАНТА В СИСТЕМЕ «ЭЛЕКТРОННЫЙ БЮДЖЕТ»</a:t>
            </a:r>
          </a:p>
          <a:p>
            <a:pPr algn="ctr">
              <a:defRPr/>
            </a:pPr>
            <a:endParaRPr lang="ru-RU" sz="1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83125" y="1196975"/>
            <a:ext cx="4119563" cy="4856163"/>
          </a:xfrm>
          <a:prstGeom prst="roundRect">
            <a:avLst/>
          </a:prstGeom>
          <a:solidFill>
            <a:srgbClr val="FDDFC7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СЛУЧАЕ НАРУШЕНИЯ ЭТОГО СРОКА МИНИСТЕРСТВОМ СЕЛЬСКОГО ХОЗЯЙСТВА И ПРОДОВОЛЬСТВИЯ КИРОВСКОЙ ОБЛАСТИ 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ОТМЕНЯЕТСЯ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РАСПОРЯЖЕНИЕ О ПРИЗНАНИИ ТАКОГО ЗАЯВИТЕЛЯ ПОБЕДИТЕЛЕМ КОНКУРСА</a:t>
            </a:r>
          </a:p>
        </p:txBody>
      </p:sp>
      <p:sp>
        <p:nvSpPr>
          <p:cNvPr id="14" name="Овал 13"/>
          <p:cNvSpPr/>
          <p:nvPr/>
        </p:nvSpPr>
        <p:spPr bwMode="auto">
          <a:xfrm>
            <a:off x="193675" y="6534150"/>
            <a:ext cx="315913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2B9D8B8B-46DB-4A24-8E6A-92134B31C797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2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  <p:sp>
        <p:nvSpPr>
          <p:cNvPr id="14343" name="Прямоугольник 16"/>
          <p:cNvSpPr>
            <a:spLocks noChangeArrowheads="1"/>
          </p:cNvSpPr>
          <p:nvPr/>
        </p:nvSpPr>
        <p:spPr bwMode="auto">
          <a:xfrm>
            <a:off x="0" y="6540500"/>
            <a:ext cx="9144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7C2E2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МИНИСТЕРСТВО СЕЛЬСКОГО ХОЗЯЙСТВА  И ПРОДОВОЛЬСТВИЯ КИРОВСКОЙ ОБЛАСТИ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38150" y="6308725"/>
            <a:ext cx="8310563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415550" y="332657"/>
            <a:ext cx="8509833" cy="1584175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b="1" dirty="0"/>
              <a:t>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 и монтаж оборудования для рыбоводной инфраструктуры и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товарной аквакультуры (товарного рыбоводства).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Перечень указанного оборудования утверждается правовым актом министерства.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402531" y="2060848"/>
            <a:ext cx="8346182" cy="4176464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договоры поставки (купли-продажи), 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счета-фактуры (или счета) на оплату приобретенного (приобретаемого) оборудования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для рыбоводной инфраструктуры и аквакультуры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договоры (договоры подряда) на оплату смонтированного (монтажа) оборудования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для рыбоводной инфраструктуры и аквакультуры, локальной сметы,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счета-фактуры (или счета) на оплату монтажа оборудования  для рыбоводной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инфраструктуры и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аквакультур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, акты приема-передачи оборудования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для рыбоводной инфраструктуры и аквакультуры, акты сдачи-приемки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выполненных работ  и (или) акты о приемке выполненных работ (</a:t>
            </a:r>
            <a:r>
              <a:rPr lang="ru-RU" sz="1600" b="1" u="sng" dirty="0">
                <a:latin typeface="Times New Roman" pitchFamily="18" charset="0"/>
                <a:cs typeface="Times New Roman" pitchFamily="18" charset="0"/>
              </a:rPr>
              <a:t>форма № КС-2) </a:t>
            </a:r>
          </a:p>
          <a:p>
            <a:pPr>
              <a:defRPr/>
            </a:pPr>
            <a:r>
              <a:rPr lang="ru-RU" sz="1600" b="1" u="sng" dirty="0">
                <a:latin typeface="Times New Roman" pitchFamily="18" charset="0"/>
                <a:cs typeface="Times New Roman" pitchFamily="18" charset="0"/>
              </a:rPr>
              <a:t>и справок о стоимости выполненных работ и затрат (форма № КС-3) </a:t>
            </a:r>
          </a:p>
          <a:p>
            <a:pPr>
              <a:defRPr/>
            </a:pPr>
            <a:r>
              <a:rPr lang="ru-RU" sz="1600" b="1" u="sng" dirty="0">
                <a:latin typeface="Times New Roman" pitchFamily="18" charset="0"/>
                <a:cs typeface="Times New Roman" pitchFamily="18" charset="0"/>
              </a:rPr>
              <a:t>на смонтированное (монтаж) оборудование для рыбоводной инфраструктуры </a:t>
            </a:r>
          </a:p>
          <a:p>
            <a:pPr>
              <a:defRPr/>
            </a:pPr>
            <a:r>
              <a:rPr lang="ru-RU" sz="1600" b="1" u="sng" dirty="0">
                <a:latin typeface="Times New Roman" pitchFamily="18" charset="0"/>
                <a:cs typeface="Times New Roman" pitchFamily="18" charset="0"/>
              </a:rPr>
              <a:t>и аквакультуры)</a:t>
            </a:r>
            <a:endParaRPr lang="ru-RU" sz="1600" b="1" u="sng" dirty="0"/>
          </a:p>
        </p:txBody>
      </p:sp>
      <p:sp>
        <p:nvSpPr>
          <p:cNvPr id="5" name="Овал 4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E2245B86-33D4-48F6-9215-3DD21A852092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20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38150" y="6308725"/>
            <a:ext cx="8310563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438411" y="332654"/>
            <a:ext cx="8509833" cy="1584175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Погашение не более 20% привлекаемого на реализацию проекта грантополучателя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льготного инвестиционного кредита в соответствии с постановлением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Правительства Российской Федерации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 29.12.2016 № 1528 и уплата процентов по указанному кредиту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течение 18 месяцев со дня получения гранта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402531" y="2132856"/>
            <a:ext cx="8346182" cy="4032448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кредитные договоры с приложением графика погашения льготного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инвестиционного кредита и уплаты процентов, 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выписки из ссудного счета на дату погашения такого кредита.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документы, подтверждающие целевое расходование льготного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инвестиционного кредита, полученного в соответствии с постановлением 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Правительства Российской Федерации от 29.12.2016 № 1528, </a:t>
            </a:r>
          </a:p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документы, подтверждающие оплату по заключенным договорам</a:t>
            </a:r>
          </a:p>
        </p:txBody>
      </p:sp>
      <p:sp>
        <p:nvSpPr>
          <p:cNvPr id="5" name="Овал 4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0D1173B1-B015-459A-8562-E622F034F440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21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38150" y="6308725"/>
            <a:ext cx="8310563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445840" y="310616"/>
            <a:ext cx="8509833" cy="1584175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 и монтаж оборудования и техники для производственных объектов,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предназначенных для первичной переработки льна и (или) технической конопли.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Перечень указанного оборудования и техники утверждается правовым 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актом министерства.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402531" y="2204864"/>
            <a:ext cx="8346182" cy="4032448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Договоры поставки (купли-продажи),</a:t>
            </a:r>
          </a:p>
          <a:p>
            <a:pPr>
              <a:defRPr/>
            </a:pP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счета-фактуры (или счета) на оплату приобретенного (приобретаемого) оборудования</a:t>
            </a:r>
          </a:p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первичной переработки  льна и (или) технической конопли, </a:t>
            </a:r>
          </a:p>
          <a:p>
            <a:pPr>
              <a:defRPr/>
            </a:pP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договоры (договоры подряда) на оплату смонтированного (монтажа) </a:t>
            </a:r>
          </a:p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оборудования для первичной переработки льна и (или) технической конопли,</a:t>
            </a:r>
          </a:p>
          <a:p>
            <a:pPr>
              <a:defRPr/>
            </a:pP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локальной сметы,  счетов-фактур (или счетов) на оплату выполненных работ </a:t>
            </a:r>
          </a:p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монтажа оборудования для первичной переработки льна и (или) технической</a:t>
            </a:r>
          </a:p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конопли, актов приема-передачи оборудования для первичной переработки </a:t>
            </a:r>
          </a:p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льна и (или) технической конопли, актов сдачи-приемки выполненных работ</a:t>
            </a:r>
          </a:p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(или) актов о приемке выполненных работ (форма № КС-2) и справок о </a:t>
            </a:r>
          </a:p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стоимости выполненных работ и затрат (форма № КС-3) на смонтированное</a:t>
            </a:r>
          </a:p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(монтаж) оборудование для первичной переработки льна и (или) технической конопли,</a:t>
            </a:r>
          </a:p>
        </p:txBody>
      </p:sp>
      <p:sp>
        <p:nvSpPr>
          <p:cNvPr id="5" name="Овал 4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5C44E831-9040-4138-AEDD-A743BF81ABA8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22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38150" y="6308725"/>
            <a:ext cx="8310563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402531" y="476672"/>
            <a:ext cx="8346182" cy="576064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случае получения отказа в приеме документов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победитель конкурса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после устранения оснований для отказа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вправе вновь подать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документы в установленном порядке.</a:t>
            </a:r>
          </a:p>
          <a:p>
            <a:pPr algn="ctr">
              <a:defRPr/>
            </a:pP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Ответственность за недостоверность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представляемых победителями конкурса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документов несут победители конкурса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Овал 3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7DF7C20-53D7-4C92-828B-336954A53F14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23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38150" y="6308725"/>
            <a:ext cx="8310563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402531" y="332655"/>
            <a:ext cx="8545713" cy="936106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 МЕСТНОГО САМОУПРАВЛЕНИЯ ИЛИ МИНИСТЕРСТВО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539551" y="1412776"/>
            <a:ext cx="8208911" cy="4752528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8150" y="1412875"/>
            <a:ext cx="8310563" cy="4524375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pPr marL="342900" indent="-342900" algn="ctr">
              <a:buFontTx/>
              <a:buAutoNum type="arabicPeriod"/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buFontTx/>
              <a:buAutoNum type="arabicPeriod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ПРИНИМАЕТ ДОКУМЕНТЫ ОТ ПОБЕДИТЕЛЯ КОНКУРСА, РЕГИСТРИРУЕТ В ЖУРНАЛЕ РЕГИСТРАЦИИ</a:t>
            </a:r>
          </a:p>
          <a:p>
            <a:pPr marL="342900" indent="-342900" algn="ctr">
              <a:buFontTx/>
              <a:buAutoNum type="arabicPeriod"/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buFontTx/>
              <a:buAutoNum type="arabicPeriod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 ПОЗДНЕЕ ТРЕХ РАБОЧИХ ДНЕЙ СО ДНЯ РЕГИСТРАЦИИ ДОКУМЕНТОВ ПРОВЕРЯЕТ:</a:t>
            </a:r>
          </a:p>
          <a:p>
            <a:pPr marL="342900" indent="-342900" algn="ctr">
              <a:defRPr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ПОЛНОТУ ПРЕДСТАВЛЕННЫХ ДОКУМЕНТОВ</a:t>
            </a:r>
          </a:p>
          <a:p>
            <a:pPr marL="342900" indent="-342900" algn="ctr">
              <a:defRPr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ДОСТОВЕРНОСТЬ СВЕДЕНИЙ</a:t>
            </a:r>
          </a:p>
          <a:p>
            <a:pPr marL="342900" indent="-342900" algn="ctr">
              <a:defRPr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СОБЛЮДЕНИЕ ФОРМ И СРОКОВ ПРЕДСТАВЛЕНИЯ ДОКУМЕНТОВ</a:t>
            </a:r>
          </a:p>
          <a:p>
            <a:pPr marL="342900" indent="-342900" algn="ctr">
              <a:buFontTx/>
              <a:buAutoNum type="arabicPeriod"/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3. В СЛУЧАЕ ВЫЯВЛЕНИЯ НАРУШЕНИЙ ТРЕБОВАНИЙ ВОЗВРАЩАЕТ ДОКУМЕНТЫ ПОБЕДИТЕЛЮ КОНКУРСА</a:t>
            </a:r>
          </a:p>
          <a:p>
            <a:pPr marL="342900" indent="-342900" algn="ctr">
              <a:buFontTx/>
              <a:buAutoNum type="arabicPeriod"/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4. ПРИ ОТСУТСТВИИ ОСНОВАНИЙ ДЛЯ ОТКАЗА В ПРИЕМЕ ДОКУМЕНТОВ, ДЕЛАЕТ ОТМЕТКУ В ОПИСИ И ВОЗВРАЩАЕТ ОДИН ЭКЗЕМПЛЯР ПОБЕДИТЕЛЮ КОНКУРСА</a:t>
            </a:r>
          </a:p>
        </p:txBody>
      </p:sp>
      <p:sp>
        <p:nvSpPr>
          <p:cNvPr id="7" name="Овал 6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D295C46E-F9A1-4596-B9EE-6783E0872067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24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39738" y="6418263"/>
            <a:ext cx="8310562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391233" y="1340768"/>
            <a:ext cx="8346182" cy="3960440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sp>
        <p:nvSpPr>
          <p:cNvPr id="5" name="Овал 4"/>
          <p:cNvSpPr/>
          <p:nvPr/>
        </p:nvSpPr>
        <p:spPr bwMode="auto">
          <a:xfrm>
            <a:off x="107950" y="6381750"/>
            <a:ext cx="331788" cy="41116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25</a:t>
            </a:r>
            <a:endParaRPr lang="ru-RU" sz="1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395288" y="404813"/>
            <a:ext cx="8353425" cy="2160587"/>
          </a:xfrm>
          <a:prstGeom prst="roundRect">
            <a:avLst>
              <a:gd name="adj" fmla="val 16667"/>
            </a:avLst>
          </a:prstGeom>
          <a:noFill/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002">
            <a:schemeClr val="lt1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827584" y="4221088"/>
            <a:ext cx="3384376" cy="1944216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использованию гранта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в течение 24 месяцев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со дня поступления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средств на лицевой счет,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открытый в министерстве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финансов Кировской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области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4644008" y="4221088"/>
            <a:ext cx="3816424" cy="1944216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неприобретению имущества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 члена данного кооператива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(включая ассоциированных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членов)  за счет средств гранта</a:t>
            </a:r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684857" y="2708920"/>
            <a:ext cx="7775575" cy="1296144"/>
          </a:xfrm>
          <a:prstGeom prst="roundRect">
            <a:avLst>
              <a:gd name="adj" fmla="val 16667"/>
            </a:avLst>
          </a:prstGeom>
          <a:solidFill>
            <a:schemeClr val="bg2">
              <a:lumMod val="90000"/>
            </a:schemeClr>
          </a:solidFill>
          <a:ln w="28575">
            <a:solidFill>
              <a:schemeClr val="accent6">
                <a:lumMod val="75000"/>
              </a:schemeClr>
            </a:solidFill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Результатом предоставления гранта является прирост объема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реализации  сельскохозяйственной продукции в отчетном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году по отношению к предыдущему году не менее чем на 8%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8313" y="6308725"/>
            <a:ext cx="8424862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10" name="AutoShape 3"/>
          <p:cNvSpPr>
            <a:spLocks noChangeArrowheads="1"/>
          </p:cNvSpPr>
          <p:nvPr/>
        </p:nvSpPr>
        <p:spPr bwMode="auto">
          <a:xfrm>
            <a:off x="423863" y="412750"/>
            <a:ext cx="8324850" cy="2152650"/>
          </a:xfrm>
          <a:prstGeom prst="roundRect">
            <a:avLst>
              <a:gd name="adj" fmla="val 16667"/>
            </a:avLst>
          </a:prstGeom>
          <a:solidFill>
            <a:srgbClr val="883C3A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Соглашение должно предусматривать значения показателя результата предоставления гранта, а также следующие обязательства победителя конкурса по: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Овал 11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3760BBF6-E4D0-443C-B2FB-9D9651946C26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3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539552" y="476672"/>
            <a:ext cx="3996728" cy="2160240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внесению имущества,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приобретенного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 целях развития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материально-технической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базы за счет средств гранта,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в неделимый фонд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кооператива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4860032" y="476672"/>
            <a:ext cx="3816424" cy="2160240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неприобретению за счет гранта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имущества, ранее приобретенного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 участием государственной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поддержки</a:t>
            </a:r>
            <a:r>
              <a:rPr lang="ru-RU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459788" y="6092825"/>
            <a:ext cx="576262" cy="5048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F22867D-E8FE-4306-B712-C56F864E05BF}" type="slidenum">
              <a:rPr lang="ru-RU" altLang="ru-RU" sz="3200">
                <a:solidFill>
                  <a:srgbClr val="AFADA5"/>
                </a:solidFill>
              </a:rPr>
              <a:pPr eaLnBrk="1" hangingPunct="1"/>
              <a:t>4</a:t>
            </a:fld>
            <a:endParaRPr lang="ru-RU" altLang="ru-RU" sz="3200">
              <a:solidFill>
                <a:srgbClr val="AFADA5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850" y="6308725"/>
            <a:ext cx="8424863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683568" y="3068960"/>
            <a:ext cx="7992888" cy="2808312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оплате за счет собственных средств не менее 40% стоимости планируемых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затрат,  указанных в бизнес-плане,  на направления расходования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средств гранта, указанных в подпунктах 3.2.1 - 3.2.4, 3.2.6  и 3.2.7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Порядка, и не менее 20% стоимости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планируемых затрат,  указанных в бизнес-плане, на направления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расходования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средств гранта, указанных в подпункте 3.2.5 Порядка.</a:t>
            </a:r>
          </a:p>
        </p:txBody>
      </p:sp>
      <p:sp>
        <p:nvSpPr>
          <p:cNvPr id="7" name="Овал 6"/>
          <p:cNvSpPr/>
          <p:nvPr/>
        </p:nvSpPr>
        <p:spPr bwMode="auto">
          <a:xfrm>
            <a:off x="84138" y="6462713"/>
            <a:ext cx="466725" cy="328612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2639F08B-5B9B-425B-9828-E340A363A77E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4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852738"/>
            <a:ext cx="4040188" cy="6477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800" u="sng" dirty="0" smtClean="0">
              <a:solidFill>
                <a:schemeClr val="accent4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800" u="sng" dirty="0" smtClean="0">
              <a:solidFill>
                <a:schemeClr val="accent4"/>
              </a:solidFill>
            </a:endParaRPr>
          </a:p>
        </p:txBody>
      </p:sp>
      <p:graphicFrame>
        <p:nvGraphicFramePr>
          <p:cNvPr id="26" name="Содержимое 25"/>
          <p:cNvGraphicFramePr>
            <a:graphicFrameLocks noGrp="1"/>
          </p:cNvGraphicFramePr>
          <p:nvPr>
            <p:ph sz="quarter" idx="2"/>
          </p:nvPr>
        </p:nvGraphicFramePr>
        <p:xfrm>
          <a:off x="467544" y="2492896"/>
          <a:ext cx="3888432" cy="3744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>
          <a:xfrm>
            <a:off x="8172450" y="6356350"/>
            <a:ext cx="647700" cy="365125"/>
          </a:xfrm>
        </p:spPr>
        <p:txBody>
          <a:bodyPr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fld id="{D3964481-E080-46E8-BA0E-705E2FC0DB21}" type="slidenum">
              <a:rPr lang="ru-RU" altLang="ru-RU" sz="2200">
                <a:solidFill>
                  <a:srgbClr val="AFADA5"/>
                </a:solidFill>
              </a:rPr>
              <a:pPr eaLnBrk="1" hangingPunct="1">
                <a:lnSpc>
                  <a:spcPct val="80000"/>
                </a:lnSpc>
              </a:pPr>
              <a:t>5</a:t>
            </a:fld>
            <a:endParaRPr lang="ru-RU" altLang="ru-RU" sz="2200">
              <a:solidFill>
                <a:srgbClr val="AFADA5"/>
              </a:solidFill>
            </a:endParaRPr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1115616" y="476672"/>
            <a:ext cx="7128792" cy="1512168"/>
          </a:xfrm>
          <a:prstGeom prst="roundRect">
            <a:avLst>
              <a:gd name="adj" fmla="val 16667"/>
            </a:avLst>
          </a:prstGeom>
          <a:blipFill>
            <a:blip r:embed="rId7" cstate="print"/>
            <a:tile tx="0" ty="0" sx="100000" sy="100000" flip="none" algn="tl"/>
          </a:blipFill>
          <a:ln w="57150"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созданию не менее одного нового постоянного рабочего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места на каждые 3 млн. рублей гранта, но не менее одного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нового постоянного рабочего места на один грант в срок,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определяемый министерством, но не позднее 24 месяцев со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дня предоставления гранта</a:t>
            </a:r>
          </a:p>
        </p:txBody>
      </p:sp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508555" y="2132608"/>
            <a:ext cx="3880297" cy="165643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lt2">
                  <a:shade val="35000"/>
                  <a:satMod val="150000"/>
                </a:schemeClr>
              </a:gs>
              <a:gs pos="45000">
                <a:schemeClr val="lt2">
                  <a:shade val="68000"/>
                  <a:satMod val="155000"/>
                </a:schemeClr>
              </a:gs>
              <a:gs pos="100000">
                <a:schemeClr val="lt2">
                  <a:tint val="70000"/>
                  <a:satMod val="175000"/>
                </a:schemeClr>
              </a:gs>
            </a:gsLst>
            <a:lin ang="13500000" scaled="1"/>
            <a:tileRect/>
          </a:gradFill>
          <a:ln>
            <a:solidFill>
              <a:schemeClr val="accent6">
                <a:lumMod val="40000"/>
                <a:lumOff val="60000"/>
              </a:schemeClr>
            </a:solidFill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002">
            <a:schemeClr val="lt2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en-US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представлению сведений о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принятых работниках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 Пенсионный фонд Российской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Федерации не позднее 24 месяцев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с даты предоставления гранта</a:t>
            </a:r>
          </a:p>
          <a:p>
            <a:pPr algn="ctr">
              <a:defRPr/>
            </a:pPr>
            <a:endParaRPr lang="ru-RU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AutoShape 3"/>
          <p:cNvSpPr>
            <a:spLocks noChangeArrowheads="1"/>
          </p:cNvSpPr>
          <p:nvPr/>
        </p:nvSpPr>
        <p:spPr bwMode="auto">
          <a:xfrm>
            <a:off x="4788024" y="2132608"/>
            <a:ext cx="3888432" cy="201647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lt2">
                  <a:shade val="35000"/>
                  <a:satMod val="150000"/>
                </a:schemeClr>
              </a:gs>
              <a:gs pos="45000">
                <a:schemeClr val="lt2">
                  <a:shade val="68000"/>
                  <a:satMod val="155000"/>
                </a:schemeClr>
              </a:gs>
              <a:gs pos="100000">
                <a:schemeClr val="lt2">
                  <a:tint val="70000"/>
                  <a:satMod val="175000"/>
                </a:schemeClr>
              </a:gs>
            </a:gsLst>
            <a:lin ang="13500000" scaled="1"/>
            <a:tileRect/>
          </a:gradFill>
          <a:ln>
            <a:solidFill>
              <a:schemeClr val="accent6">
                <a:lumMod val="40000"/>
                <a:lumOff val="60000"/>
              </a:schemeClr>
            </a:solidFill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002">
            <a:schemeClr val="lt2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осуществлению деятельности</a:t>
            </a:r>
          </a:p>
          <a:p>
            <a:pPr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кооператива в течение не менее</a:t>
            </a:r>
          </a:p>
          <a:p>
            <a:pPr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5 лет после получения гранта</a:t>
            </a:r>
          </a:p>
          <a:p>
            <a:pPr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на сельской территории или</a:t>
            </a:r>
          </a:p>
          <a:p>
            <a:pPr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на территории сельской </a:t>
            </a:r>
          </a:p>
          <a:p>
            <a:pPr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агломерации Кировской области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508000" y="6237288"/>
            <a:ext cx="8528050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17423" name="Прямоугольник 15"/>
          <p:cNvSpPr>
            <a:spLocks noChangeArrowheads="1"/>
          </p:cNvSpPr>
          <p:nvPr/>
        </p:nvSpPr>
        <p:spPr bwMode="auto">
          <a:xfrm flipV="1">
            <a:off x="4932363" y="4302125"/>
            <a:ext cx="35226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;</a:t>
            </a:r>
          </a:p>
        </p:txBody>
      </p:sp>
      <p:sp>
        <p:nvSpPr>
          <p:cNvPr id="18" name="AutoShape 3"/>
          <p:cNvSpPr>
            <a:spLocks noChangeArrowheads="1"/>
          </p:cNvSpPr>
          <p:nvPr/>
        </p:nvSpPr>
        <p:spPr bwMode="auto">
          <a:xfrm>
            <a:off x="4715892" y="4302864"/>
            <a:ext cx="3996444" cy="159342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chemeClr val="lt2">
                  <a:shade val="35000"/>
                  <a:satMod val="150000"/>
                </a:schemeClr>
              </a:gs>
              <a:gs pos="45000">
                <a:schemeClr val="lt2">
                  <a:shade val="68000"/>
                  <a:satMod val="155000"/>
                </a:schemeClr>
              </a:gs>
              <a:gs pos="100000">
                <a:schemeClr val="lt2">
                  <a:tint val="70000"/>
                  <a:satMod val="175000"/>
                </a:schemeClr>
              </a:gs>
            </a:gsLst>
            <a:lin ang="13500000" scaled="1"/>
            <a:tileRect/>
          </a:gradFill>
          <a:ln>
            <a:solidFill>
              <a:schemeClr val="accent6">
                <a:lumMod val="40000"/>
                <a:lumOff val="60000"/>
              </a:schemeClr>
            </a:solidFill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002">
            <a:schemeClr val="lt2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ежегодному в течение 5 лет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со дня получения средств гранта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представлению в министерство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заключение ревизионного союза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о результатах деятельности</a:t>
            </a:r>
          </a:p>
        </p:txBody>
      </p:sp>
      <p:sp>
        <p:nvSpPr>
          <p:cNvPr id="13" name="Овал 12"/>
          <p:cNvSpPr/>
          <p:nvPr/>
        </p:nvSpPr>
        <p:spPr bwMode="auto">
          <a:xfrm>
            <a:off x="244475" y="6391275"/>
            <a:ext cx="433388" cy="36036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CF28CEC2-74E0-4AD0-9E7E-3EA7E1F239FB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5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539552" y="620688"/>
            <a:ext cx="8064896" cy="1296144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достижению показателей  деятельности, предусмотренных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бизнес-планом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459788" y="6092825"/>
            <a:ext cx="576262" cy="5048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03D730A-5FC8-4A77-B380-E0FD532D7BC5}" type="slidenum">
              <a:rPr lang="ru-RU" altLang="ru-RU" sz="3200">
                <a:solidFill>
                  <a:srgbClr val="AFADA5"/>
                </a:solidFill>
              </a:rPr>
              <a:pPr eaLnBrk="1" hangingPunct="1"/>
              <a:t>6</a:t>
            </a:fld>
            <a:endParaRPr lang="ru-RU" altLang="ru-RU" sz="3200">
              <a:solidFill>
                <a:srgbClr val="AFADA5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850" y="6308725"/>
            <a:ext cx="8424863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539552" y="2420888"/>
            <a:ext cx="8136904" cy="2952328"/>
          </a:xfrm>
          <a:prstGeom prst="roundRect">
            <a:avLst>
              <a:gd name="adj" fmla="val 16667"/>
            </a:avLst>
          </a:prstGeom>
          <a:ln>
            <a:solidFill>
              <a:schemeClr val="accent6">
                <a:lumMod val="75000"/>
              </a:schemeClr>
            </a:solidFill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ежегодному в течение 5 лет  со дня получения средств гранта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представлению в министерство 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отчета о достижении кооперативом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результатов предоставления гранта  </a:t>
            </a: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отчета о показателях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финансово-хозяйственной деятельности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сельскохозяйственного потребительского кооператива</a:t>
            </a: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получившего государственную поддержку, по форме и в срок,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которые устанавливаются правовым актом министерства</a:t>
            </a:r>
          </a:p>
        </p:txBody>
      </p:sp>
      <p:sp>
        <p:nvSpPr>
          <p:cNvPr id="6" name="Овал 5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2D60FAB1-BD58-4044-BB7F-C0CE704B2BA8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6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 rot="5400000">
            <a:off x="3023827" y="-1719572"/>
            <a:ext cx="2952330" cy="7344817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ДЕНЕЖНЫЕ СРЕДСТВА ПЕРЕЧИСЛЯЮТСЯ НА ЛИЦЕВОЙ СЧЕТ ПОБЕДИТЕЛЯ КОНКУРСА, ОТКРЫТЫЙ В МИНИСТЕРСТВЕ ФИНАНСОВ КИРОВСКОЙ ОБЛАСТИ</a:t>
            </a:r>
          </a:p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РАЗМЕРЕ 100% СУММЫ ГРАНТА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УКАЗАННОЙ В СОГЛАШЕНИИ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31640" y="4367528"/>
            <a:ext cx="6336704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BC4744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СРОК ОСВОЕНИЯ СРЕДСТВ ГРАНТА СОСТАВЛЯЕТ </a:t>
            </a:r>
          </a:p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БОЛЕЕ 24 МЕСЯЦЕВ </a:t>
            </a:r>
          </a:p>
          <a:p>
            <a:pPr algn="ctr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ПОЛУЧЕНИЯ УКАЗАННЫХ СРЕДСТВ</a:t>
            </a:r>
          </a:p>
        </p:txBody>
      </p:sp>
      <p:sp>
        <p:nvSpPr>
          <p:cNvPr id="8" name="Овал 7"/>
          <p:cNvSpPr/>
          <p:nvPr/>
        </p:nvSpPr>
        <p:spPr bwMode="auto">
          <a:xfrm>
            <a:off x="179388" y="6421438"/>
            <a:ext cx="374650" cy="277812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BB398CF1-B8B6-4792-9136-80EF16EE4E6A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7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650" y="6391275"/>
            <a:ext cx="8353425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 bwMode="auto">
          <a:xfrm>
            <a:off x="236538" y="6515100"/>
            <a:ext cx="374650" cy="277813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5540A0F-1ED7-400A-8A11-38C758214CF0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8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54434" y="548678"/>
            <a:ext cx="8252593" cy="576064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ПОБЕДИТЕЛЬ КОНКУРСА</a:t>
            </a:r>
          </a:p>
          <a:p>
            <a:pPr algn="ctr"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расходования со счета средств гранта представляет </a:t>
            </a:r>
          </a:p>
          <a:p>
            <a:pPr algn="ctr">
              <a:defRPr/>
            </a:pP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</a:p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 МЕСТНОГО САМОУПРАВЛЕНИЯ</a:t>
            </a:r>
          </a:p>
          <a:p>
            <a:pPr algn="ctr">
              <a:defRPr/>
            </a:pP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ИЛИ В МИНИСТЕРСТВО СЕЛЬСКОГО ХОЗЯЙСТВА И ПРОДОВОЛЬСТВИЯ КИРОВСКОЙ ОБЛАСТИ</a:t>
            </a:r>
          </a:p>
          <a:p>
            <a:pPr algn="ctr">
              <a:defRPr/>
            </a:pP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случае, если орган местного самоуправления, на территории которого осуществляет деятельность заявитель, не наделен отдельными государственными полномочиями Кировской области по поддержке сельскохозяйственного производства) </a:t>
            </a:r>
          </a:p>
          <a:p>
            <a:pPr algn="ctr"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следующие документы: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650" y="6237288"/>
            <a:ext cx="8280400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 bwMode="auto">
          <a:xfrm>
            <a:off x="236538" y="6405563"/>
            <a:ext cx="374650" cy="277812"/>
          </a:xfrm>
          <a:prstGeom prst="ellipse">
            <a:avLst/>
          </a:prstGeom>
          <a:solidFill>
            <a:srgbClr val="C25552"/>
          </a:solidFill>
          <a:ln w="28575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B30732D5-AF3D-446E-A4EF-9305662033FF}" type="slidenum">
              <a:rPr lang="ru-RU" altLang="ru-RU" sz="1000" b="1">
                <a:solidFill>
                  <a:srgbClr val="FFFFFF"/>
                </a:solidFill>
              </a:rPr>
              <a:pPr algn="ctr" eaLnBrk="1" hangingPunct="1"/>
              <a:t>9</a:t>
            </a:fld>
            <a:endParaRPr lang="ru-RU" altLang="ru-RU" sz="1000" b="1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7338" y="620713"/>
            <a:ext cx="8569325" cy="5384800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ОПИСЬ ПОДАННЫХ ДОКУМЕНТОВ ДЛЯ РАСХОДОВАНИЯ ГРАНТА 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(В 2-Х ЭКЗЕМПЛЯРАХ)</a:t>
            </a:r>
          </a:p>
          <a:p>
            <a:pPr algn="ctr">
              <a:defRPr/>
            </a:pP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КОПИЯ СОГЛАШЕНИЯ О ПРЕДОСТАВЛЕНИИ ГРАНТА 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(ОДИН РАЗ  ПРИ ПЕРВОМ ОБРАЩЕНИИ)</a:t>
            </a:r>
          </a:p>
          <a:p>
            <a:pPr algn="ctr">
              <a:defRPr/>
            </a:pP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ДОКУМЕНТЫ, ПОДТВЕРЖДАЮЩИЕ ОПЛАТУ ЧАСТИ СТОИМОСТИ КАЖДОГО НАИМЕНОВАНИЯ ЗАТРАТ ЗА СЧЕТ СОБСТВЕННЫХ СРЕДСТВ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(ВЫПИСКА СО СЧЕТА ПОЛУЧАТЕЛЯ ГРАНТА, ПЛАТЕЖНОЕ ПОРУЧЕНИЕ С ОТМЕТКОЙ БАНКА, ИНОЙ ДОКУМЕНТ)</a:t>
            </a:r>
          </a:p>
          <a:p>
            <a:pPr algn="ctr">
              <a:defRPr/>
            </a:pP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КОПИЯ БИЗНЕС-ПЛАНА, ПРЕДСТАВЛЕННОГО НА КОНКУРСНЫЙ ОТБОР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(ОДИН РАЗ ПРИ ПЕРВОМ ОБРАЩЕНИИ, А ТАКЖЕ В СЛУЧАЕ ВНЕСЕНИЯ  ИЗМЕНЕНИЙ В БИЗНЕС-ПЛАН) </a:t>
            </a:r>
          </a:p>
          <a:p>
            <a:pPr algn="ctr">
              <a:defRPr/>
            </a:pPr>
            <a:endParaRPr lang="ru-RU" sz="1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РАСХОДОВАНИЕ СРЕДСТВ ГРАНТА ДОЛЖНО ОСУЩЕСТВЛЯТЬСЯ СТРОГО 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СООТВЕТСТВИИ С БИЗНЕС-ПЛАНОМ ПО НАПРАВЛЕНИЯМ, УКАЗАННЫМ 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БИЗНЕС-ПЛАНЕ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1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188" y="6251575"/>
            <a:ext cx="8245475" cy="3079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7C2E2C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 И ПРОДОВОЛЬСТВИЯ КИРОВСКОЙ ОБЛАСТИ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8507</TotalTime>
  <Words>2248</Words>
  <Application>Microsoft Office PowerPoint</Application>
  <PresentationFormat>Экран (4:3)</PresentationFormat>
  <Paragraphs>474</Paragraphs>
  <Slides>25</Slides>
  <Notes>20</Notes>
  <HiddenSlides>3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Arial</vt:lpstr>
      <vt:lpstr>Verdana</vt:lpstr>
      <vt:lpstr>Wingdings 2</vt:lpstr>
      <vt:lpstr>Calibri</vt:lpstr>
      <vt:lpstr>Times New Roman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 А. Воронин</dc:creator>
  <cp:lastModifiedBy>Пользователь</cp:lastModifiedBy>
  <cp:revision>1016</cp:revision>
  <cp:lastPrinted>2014-12-31T09:15:04Z</cp:lastPrinted>
  <dcterms:created xsi:type="dcterms:W3CDTF">2012-10-24T14:00:29Z</dcterms:created>
  <dcterms:modified xsi:type="dcterms:W3CDTF">2022-02-28T06:58:56Z</dcterms:modified>
</cp:coreProperties>
</file>